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362" r:id="rId4"/>
    <p:sldId id="259" r:id="rId5"/>
    <p:sldId id="365" r:id="rId6"/>
    <p:sldId id="364" r:id="rId7"/>
    <p:sldId id="366" r:id="rId8"/>
    <p:sldId id="367" r:id="rId9"/>
    <p:sldId id="368" r:id="rId10"/>
    <p:sldId id="369" r:id="rId11"/>
    <p:sldId id="3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0C146F8-785E-4357-89E6-5E2DAB1904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A8684E8-EFC5-4377-9100-E2ABBB9E5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878F75C-38C4-446A-B23A-06334235612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D4A67-1414-47F5-B5C1-3185747F7D5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3AD577DF-DF85-454F-BDBF-23209987934F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77273B1-644C-4645-AABB-179031C2146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0E56E3F-48AE-47B3-8C2E-9FD14A7E4A3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915F00-E4FB-4F04-A92B-517AC284A98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03D2C95-E196-4FAC-AD62-42DEA2377A7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974296E-583C-48DF-91A2-8FFA857C7DE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024CA893-4AE4-49A1-8B5D-CD95875B6DA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Picture Placeholder 2">
              <a:extLst>
                <a:ext uri="{FF2B5EF4-FFF2-40B4-BE49-F238E27FC236}">
                  <a16:creationId xmlns:a16="http://schemas.microsoft.com/office/drawing/2014/main" id="{3BB5BB93-F976-4215-A6F1-B0D5EFCEF701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3AB80860-A297-4DAD-AAE7-38F186BA6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5F01346D-41B4-4635-A65B-D14C19699D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2863" y="2412995"/>
            <a:ext cx="1918562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CF88C7B-B8EA-43A6-8678-AF268289A1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999CC019-D6B7-F56D-165D-7C399CDABE02}"/>
              </a:ext>
            </a:extLst>
          </p:cNvPr>
          <p:cNvGrpSpPr/>
          <p:nvPr userDrawn="1"/>
        </p:nvGrpSpPr>
        <p:grpSpPr>
          <a:xfrm>
            <a:off x="0" y="-17368"/>
            <a:ext cx="12356256" cy="1265367"/>
            <a:chOff x="0" y="-17368"/>
            <a:chExt cx="12356256" cy="1265367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E9368BCD-D5A3-FAE7-91A1-FD2824E6D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32" b="34278"/>
            <a:stretch>
              <a:fillRect/>
            </a:stretch>
          </p:blipFill>
          <p:spPr>
            <a:xfrm>
              <a:off x="0" y="-17368"/>
              <a:ext cx="5992346" cy="1260863"/>
            </a:xfrm>
            <a:prstGeom prst="rect">
              <a:avLst/>
            </a:prstGeom>
          </p:spPr>
        </p:pic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ECA4EF04-D082-49D4-107F-A0EBA65A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4" t="28332" b="34278"/>
            <a:stretch>
              <a:fillRect/>
            </a:stretch>
          </p:blipFill>
          <p:spPr>
            <a:xfrm rot="10800000">
              <a:off x="5872274" y="-12864"/>
              <a:ext cx="6483982" cy="126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6E47833-EA54-4B75-BE6B-4C9356A977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8915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FAA4E01-2BD5-4B03-88A7-337F27D418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0351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3E4E795-5EEE-4740-A183-83C37E7CE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17873" y="830337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B740AC6-8F21-4A94-839D-C0FFBF79FA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233" y="830336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5990891-A407-4083-90D9-EDB81A1D283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052B485F-EA15-4698-9895-28C209313AFC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CC4FB6C6-B749-4587-B3B4-09BD00EBAAF6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D2B33C8-78A4-4ABB-938C-C8B4EF619B0B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EC648F6-8D3C-49A7-9CD4-F134D31A0B76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657002FD-B659-4676-A5F3-CD98885D52FE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9F59F015-3FBC-4C5E-83BB-CDEF4CC3D12A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F0F37F5-F7D4-4A15-B23E-F44504BFE49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C717899C-A9F8-4538-B189-1D93A0ADE242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AF681879-E332-4667-A3DD-D285370C6011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D975E02C-E219-40F8-B258-7BB8FDEB2479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258962D9-524F-42E6-AA6E-C9B50F490963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D60EF0F3-CB71-4497-9834-6FEE9CF693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A24ADF49-0093-4BF3-A045-0F3461FBDF8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A154447-C4FE-4332-8D76-49A02E250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1363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8B135A4-E404-492F-A148-A6DA3E196F2F}"/>
              </a:ext>
            </a:extLst>
          </p:cNvPr>
          <p:cNvSpPr txBox="1"/>
          <p:nvPr/>
        </p:nvSpPr>
        <p:spPr>
          <a:xfrm>
            <a:off x="3965249" y="717628"/>
            <a:ext cx="77956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Ανάλυση Στοιχείων εγγραφών και διαγραφών επιχειρήσεων-μελών του Επιμελητηρίου Ηρακλείου για την περίοδο 2015–2025 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2" name="Ομάδα 6">
            <a:extLst>
              <a:ext uri="{FF2B5EF4-FFF2-40B4-BE49-F238E27FC236}">
                <a16:creationId xmlns:a16="http://schemas.microsoft.com/office/drawing/2014/main" id="{E36FF0E0-F64B-8FC5-35B9-8E14FBB59AC4}"/>
              </a:ext>
            </a:extLst>
          </p:cNvPr>
          <p:cNvGrpSpPr/>
          <p:nvPr/>
        </p:nvGrpSpPr>
        <p:grpSpPr>
          <a:xfrm>
            <a:off x="3093578" y="2457569"/>
            <a:ext cx="1311159" cy="1330171"/>
            <a:chOff x="11125200" y="723900"/>
            <a:chExt cx="2743200" cy="2743200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7C4A3FC6-4C71-DA63-DB21-8AD2DA0AD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200" y="723900"/>
              <a:ext cx="2743200" cy="274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6A316108-E287-AB10-8A96-281D12598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223" r="25000" b="30556"/>
            <a:stretch/>
          </p:blipFill>
          <p:spPr bwMode="auto">
            <a:xfrm>
              <a:off x="11887200" y="1333500"/>
              <a:ext cx="1295400" cy="12954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5" name="Rectangle 40">
            <a:extLst>
              <a:ext uri="{FF2B5EF4-FFF2-40B4-BE49-F238E27FC236}">
                <a16:creationId xmlns:a16="http://schemas.microsoft.com/office/drawing/2014/main" id="{4D53961D-E470-A5B6-2B92-4633B1AFD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682" y="3853896"/>
            <a:ext cx="542506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457200">
              <a:tabLst>
                <a:tab pos="1143000" algn="l"/>
              </a:tabLs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43000" algn="l"/>
              </a:tabLs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43000" algn="l"/>
              </a:tabLs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43000" algn="l"/>
              </a:tabLs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43000" algn="l"/>
              </a:tabLs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 3" panose="05040102010807070707" pitchFamily="18" charset="2"/>
              <a:buNone/>
            </a:pPr>
            <a:r>
              <a:rPr lang="el-GR" altLang="el-GR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Καραπιδάκης</a:t>
            </a:r>
            <a:r>
              <a:rPr lang="el-GR" altLang="el-GR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Γιώργος </a:t>
            </a:r>
          </a:p>
          <a:p>
            <a:pPr algn="r" eaLnBrk="1" hangingPunct="1">
              <a:buFont typeface="Wingdings 3" panose="05040102010807070707" pitchFamily="18" charset="2"/>
              <a:buNone/>
            </a:pPr>
            <a:r>
              <a:rPr lang="el-GR" altLang="el-G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Τεχνικός Σύμβουλος Επιμελητηρίου Ηρακλείου</a:t>
            </a:r>
          </a:p>
        </p:txBody>
      </p:sp>
    </p:spTree>
    <p:extLst>
      <p:ext uri="{BB962C8B-B14F-4D97-AF65-F5344CB8AC3E}">
        <p14:creationId xmlns:p14="http://schemas.microsoft.com/office/powerpoint/2010/main" val="3478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608" y="406441"/>
            <a:ext cx="11573197" cy="724247"/>
          </a:xfrm>
        </p:spPr>
        <p:txBody>
          <a:bodyPr/>
          <a:lstStyle/>
          <a:p>
            <a:r>
              <a:rPr lang="el-GR" sz="4400" b="1" dirty="0">
                <a:solidFill>
                  <a:schemeClr val="bg1"/>
                </a:solidFill>
              </a:rPr>
              <a:t>Συνολικά αποτελέσματα περιόδου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48" name="Ομάδα 47">
            <a:extLst>
              <a:ext uri="{FF2B5EF4-FFF2-40B4-BE49-F238E27FC236}">
                <a16:creationId xmlns:a16="http://schemas.microsoft.com/office/drawing/2014/main" id="{12B00BAB-18F2-4CCA-13BF-6908E7320896}"/>
              </a:ext>
            </a:extLst>
          </p:cNvPr>
          <p:cNvGrpSpPr/>
          <p:nvPr/>
        </p:nvGrpSpPr>
        <p:grpSpPr>
          <a:xfrm>
            <a:off x="2142548" y="5598247"/>
            <a:ext cx="9977847" cy="1330171"/>
            <a:chOff x="1300347" y="3316582"/>
            <a:chExt cx="9977847" cy="1330171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962A0E2E-8BEE-4C77-BB76-47ED27D985D3}"/>
                </a:ext>
              </a:extLst>
            </p:cNvPr>
            <p:cNvSpPr/>
            <p:nvPr/>
          </p:nvSpPr>
          <p:spPr>
            <a:xfrm>
              <a:off x="1300347" y="3682186"/>
              <a:ext cx="1587556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10829331-9F8B-42B2-AC2B-9AC21513805E}"/>
                </a:ext>
              </a:extLst>
            </p:cNvPr>
            <p:cNvSpPr/>
            <p:nvPr/>
          </p:nvSpPr>
          <p:spPr>
            <a:xfrm>
              <a:off x="2707007" y="3682186"/>
              <a:ext cx="1587556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EAB984BC-0012-4AE8-8238-8E8812EFB3C6}"/>
                </a:ext>
              </a:extLst>
            </p:cNvPr>
            <p:cNvSpPr/>
            <p:nvPr/>
          </p:nvSpPr>
          <p:spPr>
            <a:xfrm>
              <a:off x="4113666" y="3682186"/>
              <a:ext cx="1587556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9F08F313-81CD-43C6-89D4-3451017D7D3D}"/>
                </a:ext>
              </a:extLst>
            </p:cNvPr>
            <p:cNvSpPr/>
            <p:nvPr/>
          </p:nvSpPr>
          <p:spPr>
            <a:xfrm>
              <a:off x="5520326" y="3682186"/>
              <a:ext cx="1587556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5D5961FB-AD8D-4406-8EFC-4B1CE25CED63}"/>
                </a:ext>
              </a:extLst>
            </p:cNvPr>
            <p:cNvSpPr/>
            <p:nvPr/>
          </p:nvSpPr>
          <p:spPr>
            <a:xfrm>
              <a:off x="6926986" y="3682186"/>
              <a:ext cx="1587556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98E639F9-67B4-4749-9C43-F20FF10FCE54}"/>
                </a:ext>
              </a:extLst>
            </p:cNvPr>
            <p:cNvSpPr/>
            <p:nvPr/>
          </p:nvSpPr>
          <p:spPr>
            <a:xfrm>
              <a:off x="8319620" y="3682186"/>
              <a:ext cx="1587556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AAB6D1-FEB4-48C8-AC5C-54CE0BF2E54B}"/>
                </a:ext>
              </a:extLst>
            </p:cNvPr>
            <p:cNvSpPr txBox="1"/>
            <p:nvPr/>
          </p:nvSpPr>
          <p:spPr>
            <a:xfrm>
              <a:off x="154815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3A8BB0-496B-4B60-946D-368C69859456}"/>
                </a:ext>
              </a:extLst>
            </p:cNvPr>
            <p:cNvSpPr txBox="1"/>
            <p:nvPr/>
          </p:nvSpPr>
          <p:spPr>
            <a:xfrm>
              <a:off x="2958054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85B873-18A3-456F-9DD7-85100101F9AA}"/>
                </a:ext>
              </a:extLst>
            </p:cNvPr>
            <p:cNvSpPr txBox="1"/>
            <p:nvPr/>
          </p:nvSpPr>
          <p:spPr>
            <a:xfrm>
              <a:off x="436794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787AFC-A11C-4775-9F74-D1B68E04769D}"/>
                </a:ext>
              </a:extLst>
            </p:cNvPr>
            <p:cNvSpPr txBox="1"/>
            <p:nvPr/>
          </p:nvSpPr>
          <p:spPr>
            <a:xfrm>
              <a:off x="5777844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2021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BBD06A-FC54-443E-B957-56AF37F25257}"/>
                </a:ext>
              </a:extLst>
            </p:cNvPr>
            <p:cNvSpPr txBox="1"/>
            <p:nvPr/>
          </p:nvSpPr>
          <p:spPr>
            <a:xfrm>
              <a:off x="718773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2022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D22E18-3B7A-432F-A372-C0353B86E383}"/>
                </a:ext>
              </a:extLst>
            </p:cNvPr>
            <p:cNvSpPr txBox="1"/>
            <p:nvPr/>
          </p:nvSpPr>
          <p:spPr>
            <a:xfrm>
              <a:off x="8597632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2023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" name="Ομάδα 6">
              <a:extLst>
                <a:ext uri="{FF2B5EF4-FFF2-40B4-BE49-F238E27FC236}">
                  <a16:creationId xmlns:a16="http://schemas.microsoft.com/office/drawing/2014/main" id="{FA117402-53ED-8BE9-F70C-1B13A5D35361}"/>
                </a:ext>
              </a:extLst>
            </p:cNvPr>
            <p:cNvGrpSpPr/>
            <p:nvPr/>
          </p:nvGrpSpPr>
          <p:grpSpPr>
            <a:xfrm>
              <a:off x="9967035" y="3316582"/>
              <a:ext cx="1311159" cy="1330171"/>
              <a:chOff x="11125200" y="723900"/>
              <a:chExt cx="2743200" cy="2743200"/>
            </a:xfrm>
          </p:grpSpPr>
          <p:pic>
            <p:nvPicPr>
              <p:cNvPr id="10" name="Picture 1">
                <a:extLst>
                  <a:ext uri="{FF2B5EF4-FFF2-40B4-BE49-F238E27FC236}">
                    <a16:creationId xmlns:a16="http://schemas.microsoft.com/office/drawing/2014/main" id="{F41627ED-8113-619C-E442-5D656EED0C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5200" y="723900"/>
                <a:ext cx="2743200" cy="2743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Picture 1">
                <a:extLst>
                  <a:ext uri="{FF2B5EF4-FFF2-40B4-BE49-F238E27FC236}">
                    <a16:creationId xmlns:a16="http://schemas.microsoft.com/office/drawing/2014/main" id="{89187E38-4510-0C7B-E23E-08AA99EC0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78" t="22223" r="25000" b="30556"/>
              <a:stretch/>
            </p:blipFill>
            <p:spPr bwMode="auto">
              <a:xfrm>
                <a:off x="11887200" y="1333500"/>
                <a:ext cx="1295400" cy="1295400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373411E-37AE-1F99-FADC-1207F8235EB5}"/>
              </a:ext>
            </a:extLst>
          </p:cNvPr>
          <p:cNvSpPr txBox="1"/>
          <p:nvPr/>
        </p:nvSpPr>
        <p:spPr>
          <a:xfrm>
            <a:off x="71605" y="1335948"/>
            <a:ext cx="12120395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cs typeface="Calibri" panose="020F0502020204030204" pitchFamily="34" charset="0"/>
              </a:rPr>
              <a:t>Η περίοδος 2015–2025 αποτυπώνει μια σαφή ανοδική πορεία στην επιχειρηματική κινητικότητα της περιφέρειας Ηρακλείου, </a:t>
            </a:r>
            <a:r>
              <a:rPr lang="el-GR" sz="2000" b="1" dirty="0">
                <a:cs typeface="Calibri" panose="020F0502020204030204" pitchFamily="34" charset="0"/>
              </a:rPr>
              <a:t>με συνολικές εγγραφές 18.182 </a:t>
            </a:r>
            <a:r>
              <a:rPr lang="el-GR" sz="2000" dirty="0">
                <a:cs typeface="Calibri" panose="020F0502020204030204" pitchFamily="34" charset="0"/>
              </a:rPr>
              <a:t>επιχειρήσεων </a:t>
            </a:r>
            <a:r>
              <a:rPr lang="el-GR" sz="2000" b="1" dirty="0">
                <a:cs typeface="Calibri" panose="020F0502020204030204" pitchFamily="34" charset="0"/>
              </a:rPr>
              <a:t>έναντι 9.568 διαγραφών </a:t>
            </a:r>
            <a:r>
              <a:rPr lang="el-GR" sz="2000" dirty="0">
                <a:cs typeface="Calibri" panose="020F0502020204030204" pitchFamily="34" charset="0"/>
              </a:rPr>
              <a:t>— καθαρή </a:t>
            </a:r>
            <a:r>
              <a:rPr lang="el-GR" sz="2000" b="1" dirty="0">
                <a:cs typeface="Calibri" panose="020F0502020204030204" pitchFamily="34" charset="0"/>
              </a:rPr>
              <a:t>προσθήκη 8.614 μελών </a:t>
            </a:r>
            <a:r>
              <a:rPr lang="el-GR" sz="2000" dirty="0">
                <a:cs typeface="Calibri" panose="020F0502020204030204" pitchFamily="34" charset="0"/>
              </a:rPr>
              <a:t>στο μητρώο του Επιμελητηρίου. Η δεκαετία διαρθρώνεται σε τρεις διακριτές περιόδους 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cs typeface="Calibri" panose="020F0502020204030204" pitchFamily="34" charset="0"/>
              </a:rPr>
              <a:t>Η πρώτη (2015–2016) χαρακτηρίζεται από αρνητικά ισοζύγια και υψηλή αβεβαιότητα κυρίως λόγω </a:t>
            </a:r>
            <a:r>
              <a:rPr lang="el-GR" dirty="0" err="1">
                <a:cs typeface="Calibri" panose="020F0502020204030204" pitchFamily="34" charset="0"/>
              </a:rPr>
              <a:t>capital</a:t>
            </a:r>
            <a:r>
              <a:rPr lang="el-GR" dirty="0">
                <a:cs typeface="Calibri" panose="020F0502020204030204" pitchFamily="34" charset="0"/>
              </a:rPr>
              <a:t> </a:t>
            </a:r>
            <a:r>
              <a:rPr lang="el-GR" dirty="0" err="1">
                <a:cs typeface="Calibri" panose="020F0502020204030204" pitchFamily="34" charset="0"/>
              </a:rPr>
              <a:t>controls</a:t>
            </a:r>
            <a:r>
              <a:rPr lang="el-GR" dirty="0">
                <a:cs typeface="Calibri" panose="020F0502020204030204" pitchFamily="34" charset="0"/>
              </a:rPr>
              <a:t> και οικονομικής ύφεσης.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cs typeface="Calibri" panose="020F0502020204030204" pitchFamily="34" charset="0"/>
              </a:rPr>
              <a:t>Η δεύτερη (2017–2020) σηματοδοτεί τη σταδιακή αντιστροφή: το ισοζύγιο γίνεται θετικό από το 2017 και παραμένει θετικό έκτοτε,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cs typeface="Calibri" panose="020F0502020204030204" pitchFamily="34" charset="0"/>
              </a:rPr>
              <a:t>Η τρίτη (2021–2025) είναι περίοδος ισχυρής ανάπτυξης: οι εγγραφές του 2025 (3.354) είναι σχεδόν τριπλάσιες εκείνων του 2015 (1.148), υποστηριζόμενες κατά τα φαινόμενα από τα διάφορα επενδυτικά προγράμματα (πχ Ταμείο Ανάκαμψης, τα προγράμματα ΕΣΠΑ </a:t>
            </a:r>
            <a:r>
              <a:rPr lang="el-GR" dirty="0" err="1">
                <a:cs typeface="Calibri" panose="020F0502020204030204" pitchFamily="34" charset="0"/>
              </a:rPr>
              <a:t>Leader</a:t>
            </a:r>
            <a:r>
              <a:rPr lang="el-GR" dirty="0">
                <a:cs typeface="Calibri" panose="020F0502020204030204" pitchFamily="34" charset="0"/>
              </a:rPr>
              <a:t> </a:t>
            </a:r>
            <a:r>
              <a:rPr lang="el-GR" dirty="0" err="1">
                <a:cs typeface="Calibri" panose="020F0502020204030204" pitchFamily="34" charset="0"/>
              </a:rPr>
              <a:t>κλπ</a:t>
            </a:r>
            <a:r>
              <a:rPr lang="el-GR" dirty="0">
                <a:cs typeface="Calibri" panose="020F0502020204030204" pitchFamily="34" charset="0"/>
              </a:rPr>
              <a:t>) και την τουριστική και επενδυτική κινητικότητα </a:t>
            </a:r>
            <a:r>
              <a:rPr lang="el-GR" b="1" dirty="0">
                <a:cs typeface="Calibri" panose="020F0502020204030204" pitchFamily="34" charset="0"/>
              </a:rPr>
              <a:t>της Κρήτης.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D9B8D-EED9-783F-CE9B-D17E4B512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F7263-738A-0CB0-7163-CE7CE0D42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608" y="406441"/>
            <a:ext cx="11573197" cy="724247"/>
          </a:xfrm>
        </p:spPr>
        <p:txBody>
          <a:bodyPr/>
          <a:lstStyle/>
          <a:p>
            <a:r>
              <a:rPr lang="el-GR" sz="4400" b="1" dirty="0">
                <a:solidFill>
                  <a:schemeClr val="bg1"/>
                </a:solidFill>
              </a:rPr>
              <a:t>Συνολικά αποτελέσματα περιόδου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2B410-A1DD-D324-6564-3F69784D318F}"/>
              </a:ext>
            </a:extLst>
          </p:cNvPr>
          <p:cNvSpPr txBox="1"/>
          <p:nvPr/>
        </p:nvSpPr>
        <p:spPr>
          <a:xfrm>
            <a:off x="71605" y="1335948"/>
            <a:ext cx="4906795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Καθαρό ισοζύγιο ανά έτος: η διακεκομμένη γραμμή τάσης δείχνει καθαρά την ανοδική πορεία σε όλη τη δεκαετία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Λόγος εγγραφών/διαγραφών: </a:t>
            </a:r>
            <a:r>
              <a:rPr lang="el-GR" b="1" dirty="0"/>
              <a:t>1,9:1</a:t>
            </a:r>
            <a:r>
              <a:rPr lang="el-GR" dirty="0"/>
              <a:t> — για κάθε αποχώρηση, σχεδόν δύο νέες εγγραφές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Σημείο καμπής το 2017 — από εκεί και πέρα το ισοζύγιο δεν ξαναγίνεται αρνητικό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Εγγραφές 2015: </a:t>
            </a:r>
            <a:r>
              <a:rPr lang="el-GR" b="1" dirty="0"/>
              <a:t>1.148</a:t>
            </a:r>
            <a:r>
              <a:rPr lang="el-GR" dirty="0"/>
              <a:t> → εγγραφές 2025: </a:t>
            </a:r>
            <a:r>
              <a:rPr lang="el-GR" b="1" dirty="0"/>
              <a:t>3.354</a:t>
            </a:r>
            <a:r>
              <a:rPr lang="el-GR" dirty="0"/>
              <a:t> (+192% σε μια δεκαετία) 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cs typeface="Calibri" panose="020F0502020204030204" pitchFamily="34" charset="0"/>
              </a:rPr>
              <a:t>Το 2025 είναι έτος-ρεκόρ, με 3.354 εγγραφές (~10/μέρα), μόλις 904 διαγραφές και καθαρή αύξηση +2.450 επιχειρήσεων</a:t>
            </a:r>
          </a:p>
        </p:txBody>
      </p:sp>
      <p:pic>
        <p:nvPicPr>
          <p:cNvPr id="3074" name="Εικόνα 1">
            <a:extLst>
              <a:ext uri="{FF2B5EF4-FFF2-40B4-BE49-F238E27FC236}">
                <a16:creationId xmlns:a16="http://schemas.microsoft.com/office/drawing/2014/main" id="{206C34FE-F740-151B-BCB8-B84BAA9B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66" y="1130688"/>
            <a:ext cx="7065529" cy="579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B0BF9-8CDE-FE04-64BC-9011498F7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7BFC3E-79AA-1BD9-0E8D-8D7A5B52E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608" y="406441"/>
            <a:ext cx="11573197" cy="724247"/>
          </a:xfrm>
        </p:spPr>
        <p:txBody>
          <a:bodyPr/>
          <a:lstStyle/>
          <a:p>
            <a:r>
              <a:rPr lang="el-GR" sz="3600" b="1" dirty="0">
                <a:solidFill>
                  <a:schemeClr val="bg1"/>
                </a:solidFill>
              </a:rPr>
              <a:t>Σύγκριση περιόδων (2015–2019 </a:t>
            </a:r>
            <a:r>
              <a:rPr lang="el-GR" sz="3600" b="1" dirty="0" err="1">
                <a:solidFill>
                  <a:schemeClr val="bg1"/>
                </a:solidFill>
              </a:rPr>
              <a:t>vs</a:t>
            </a:r>
            <a:r>
              <a:rPr lang="el-GR" sz="3600" b="1" dirty="0">
                <a:solidFill>
                  <a:schemeClr val="bg1"/>
                </a:solidFill>
              </a:rPr>
              <a:t> 2020–2025)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66C8A0-0FC5-2927-0538-CFF5F1EDFAB2}"/>
              </a:ext>
            </a:extLst>
          </p:cNvPr>
          <p:cNvSpPr txBox="1"/>
          <p:nvPr/>
        </p:nvSpPr>
        <p:spPr>
          <a:xfrm>
            <a:off x="70636" y="4555924"/>
            <a:ext cx="11919545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Οι εγγραφές του 2025 μόνες τους ισοδυναμούν σχεδόν με το σύνολο τριών ετών της 1ης περιόδου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Για κάθε επιχείρηση που έκλεισε στη 2η περίοδο, ιδρύθηκαν </a:t>
            </a:r>
            <a:r>
              <a:rPr lang="el-GR" sz="2000" b="1" dirty="0"/>
              <a:t>2,9 νέες</a:t>
            </a:r>
            <a:r>
              <a:rPr lang="el-GR" sz="2000" dirty="0"/>
              <a:t> — έναντι 1,1 στην 1η περίοδο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Η επιτάχυνση δεν οφείλεται μόνο σε περισσότερες εισόδους, αλλά και σε λιγότερες εξόδους — ο συνδυασμός αυτός αποτελεί την ισχυρότερη ένδειξη βελτίωσης του επιχειρηματικού κλίματος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B79B62A-CB7C-68FA-58D8-E92F2888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7736" b="12330"/>
          <a:stretch>
            <a:fillRect/>
          </a:stretch>
        </p:blipFill>
        <p:spPr>
          <a:xfrm>
            <a:off x="3075709" y="1591224"/>
            <a:ext cx="9116291" cy="2983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8E24A0-297A-2B90-0CA7-E64D98E311C0}"/>
              </a:ext>
            </a:extLst>
          </p:cNvPr>
          <p:cNvSpPr txBox="1"/>
          <p:nvPr/>
        </p:nvSpPr>
        <p:spPr>
          <a:xfrm>
            <a:off x="166237" y="2452816"/>
            <a:ext cx="283096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Η 2η περίοδος παράγει ~17 φορές μεγαλύτερο καθαρό ισοζύγιο από την 1</a:t>
            </a:r>
            <a:r>
              <a:rPr lang="el-GR" sz="2000" baseline="30000" dirty="0"/>
              <a:t>η</a:t>
            </a:r>
          </a:p>
        </p:txBody>
      </p:sp>
    </p:spTree>
    <p:extLst>
      <p:ext uri="{BB962C8B-B14F-4D97-AF65-F5344CB8AC3E}">
        <p14:creationId xmlns:p14="http://schemas.microsoft.com/office/powerpoint/2010/main" val="15514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1DFCA-3D94-6C9E-4CD7-9378EB56D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971447-8EDC-78B4-C942-4017B4847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608" y="406441"/>
            <a:ext cx="11573197" cy="724247"/>
          </a:xfrm>
        </p:spPr>
        <p:txBody>
          <a:bodyPr/>
          <a:lstStyle/>
          <a:p>
            <a:r>
              <a:rPr lang="el-GR" sz="3400" b="1" dirty="0">
                <a:solidFill>
                  <a:schemeClr val="bg1"/>
                </a:solidFill>
              </a:rPr>
              <a:t>Εξωγενείς παράγοντες που επηρέασαν τα μεγέθη</a:t>
            </a:r>
            <a:endParaRPr lang="en-US" sz="3400" b="1" dirty="0">
              <a:solidFill>
                <a:schemeClr val="bg1"/>
              </a:solidFill>
            </a:endParaRPr>
          </a:p>
        </p:txBody>
      </p:sp>
      <p:grpSp>
        <p:nvGrpSpPr>
          <p:cNvPr id="48" name="Ομάδα 47">
            <a:extLst>
              <a:ext uri="{FF2B5EF4-FFF2-40B4-BE49-F238E27FC236}">
                <a16:creationId xmlns:a16="http://schemas.microsoft.com/office/drawing/2014/main" id="{F495EE2F-F431-1309-63A6-F33DD42B6262}"/>
              </a:ext>
            </a:extLst>
          </p:cNvPr>
          <p:cNvGrpSpPr/>
          <p:nvPr/>
        </p:nvGrpSpPr>
        <p:grpSpPr>
          <a:xfrm>
            <a:off x="2142548" y="5598247"/>
            <a:ext cx="9977847" cy="1330171"/>
            <a:chOff x="1300347" y="3316582"/>
            <a:chExt cx="9977847" cy="1330171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F68F7651-EF7D-41BF-41CE-00278C4DB70A}"/>
                </a:ext>
              </a:extLst>
            </p:cNvPr>
            <p:cNvSpPr/>
            <p:nvPr/>
          </p:nvSpPr>
          <p:spPr>
            <a:xfrm>
              <a:off x="1300347" y="3682186"/>
              <a:ext cx="1587556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FCA91C5B-F8CC-CF40-A222-A8DA2B0842EF}"/>
                </a:ext>
              </a:extLst>
            </p:cNvPr>
            <p:cNvSpPr/>
            <p:nvPr/>
          </p:nvSpPr>
          <p:spPr>
            <a:xfrm>
              <a:off x="2707007" y="3682186"/>
              <a:ext cx="1587556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3B4D31CD-7F65-B1DC-D9CE-112DE570551E}"/>
                </a:ext>
              </a:extLst>
            </p:cNvPr>
            <p:cNvSpPr/>
            <p:nvPr/>
          </p:nvSpPr>
          <p:spPr>
            <a:xfrm>
              <a:off x="4113666" y="3682186"/>
              <a:ext cx="1587556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1C1D4AE3-4127-571E-96CD-42721F280523}"/>
                </a:ext>
              </a:extLst>
            </p:cNvPr>
            <p:cNvSpPr/>
            <p:nvPr/>
          </p:nvSpPr>
          <p:spPr>
            <a:xfrm>
              <a:off x="5520326" y="3682186"/>
              <a:ext cx="1587556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8A1C1DCC-1AEF-01D8-8707-18C64549B1FD}"/>
                </a:ext>
              </a:extLst>
            </p:cNvPr>
            <p:cNvSpPr/>
            <p:nvPr/>
          </p:nvSpPr>
          <p:spPr>
            <a:xfrm>
              <a:off x="6926986" y="3682186"/>
              <a:ext cx="1587556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91005DB4-1762-144E-341E-3616E95E8B83}"/>
                </a:ext>
              </a:extLst>
            </p:cNvPr>
            <p:cNvSpPr/>
            <p:nvPr/>
          </p:nvSpPr>
          <p:spPr>
            <a:xfrm>
              <a:off x="8319620" y="3682186"/>
              <a:ext cx="1587556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B45D1E-130A-6220-3C63-A4797DE5EB10}"/>
                </a:ext>
              </a:extLst>
            </p:cNvPr>
            <p:cNvSpPr txBox="1"/>
            <p:nvPr/>
          </p:nvSpPr>
          <p:spPr>
            <a:xfrm>
              <a:off x="154815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A29750-285E-D8F4-6EE6-F49E4F2AC640}"/>
                </a:ext>
              </a:extLst>
            </p:cNvPr>
            <p:cNvSpPr txBox="1"/>
            <p:nvPr/>
          </p:nvSpPr>
          <p:spPr>
            <a:xfrm>
              <a:off x="2958054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0B2EB1-D0E7-87D5-C707-A2A465DE36A0}"/>
                </a:ext>
              </a:extLst>
            </p:cNvPr>
            <p:cNvSpPr txBox="1"/>
            <p:nvPr/>
          </p:nvSpPr>
          <p:spPr>
            <a:xfrm>
              <a:off x="436794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5FC2B4-A154-7999-1FE4-73A89C71AC03}"/>
                </a:ext>
              </a:extLst>
            </p:cNvPr>
            <p:cNvSpPr txBox="1"/>
            <p:nvPr/>
          </p:nvSpPr>
          <p:spPr>
            <a:xfrm>
              <a:off x="5777844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2021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159703-49FC-EBFE-22D4-A9E0F493D210}"/>
                </a:ext>
              </a:extLst>
            </p:cNvPr>
            <p:cNvSpPr txBox="1"/>
            <p:nvPr/>
          </p:nvSpPr>
          <p:spPr>
            <a:xfrm>
              <a:off x="718773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2022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8426BD-D3A6-A302-AAAE-45ECA4332B3E}"/>
                </a:ext>
              </a:extLst>
            </p:cNvPr>
            <p:cNvSpPr txBox="1"/>
            <p:nvPr/>
          </p:nvSpPr>
          <p:spPr>
            <a:xfrm>
              <a:off x="8597632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2023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" name="Ομάδα 6">
              <a:extLst>
                <a:ext uri="{FF2B5EF4-FFF2-40B4-BE49-F238E27FC236}">
                  <a16:creationId xmlns:a16="http://schemas.microsoft.com/office/drawing/2014/main" id="{5544AAC5-72E7-12B6-CAF7-B071C0D51A91}"/>
                </a:ext>
              </a:extLst>
            </p:cNvPr>
            <p:cNvGrpSpPr/>
            <p:nvPr/>
          </p:nvGrpSpPr>
          <p:grpSpPr>
            <a:xfrm>
              <a:off x="9967035" y="3316582"/>
              <a:ext cx="1311159" cy="1330171"/>
              <a:chOff x="11125200" y="723900"/>
              <a:chExt cx="2743200" cy="2743200"/>
            </a:xfrm>
          </p:grpSpPr>
          <p:pic>
            <p:nvPicPr>
              <p:cNvPr id="10" name="Picture 1">
                <a:extLst>
                  <a:ext uri="{FF2B5EF4-FFF2-40B4-BE49-F238E27FC236}">
                    <a16:creationId xmlns:a16="http://schemas.microsoft.com/office/drawing/2014/main" id="{8E5C28C5-E030-7D8E-0154-D6D0F7417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5200" y="723900"/>
                <a:ext cx="2743200" cy="2743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Picture 1">
                <a:extLst>
                  <a:ext uri="{FF2B5EF4-FFF2-40B4-BE49-F238E27FC236}">
                    <a16:creationId xmlns:a16="http://schemas.microsoft.com/office/drawing/2014/main" id="{F90C4EB5-EACB-42F5-2644-E990DA92B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78" t="22223" r="25000" b="30556"/>
              <a:stretch/>
            </p:blipFill>
            <p:spPr bwMode="auto">
              <a:xfrm>
                <a:off x="11887200" y="1333500"/>
                <a:ext cx="1295400" cy="1295400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353CB77-AE4A-81A0-88D8-748A3769D7D1}"/>
              </a:ext>
            </a:extLst>
          </p:cNvPr>
          <p:cNvSpPr txBox="1"/>
          <p:nvPr/>
        </p:nvSpPr>
        <p:spPr>
          <a:xfrm>
            <a:off x="71605" y="1335948"/>
            <a:ext cx="12120395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cs typeface="Calibri" panose="020F0502020204030204" pitchFamily="34" charset="0"/>
              </a:rPr>
              <a:t>2015–2016: </a:t>
            </a:r>
            <a:r>
              <a:rPr lang="el-GR" sz="2400" dirty="0">
                <a:cs typeface="Calibri" panose="020F0502020204030204" pitchFamily="34" charset="0"/>
              </a:rPr>
              <a:t>Capital </a:t>
            </a:r>
            <a:r>
              <a:rPr lang="el-GR" sz="2400" dirty="0" err="1">
                <a:cs typeface="Calibri" panose="020F0502020204030204" pitchFamily="34" charset="0"/>
              </a:rPr>
              <a:t>controls</a:t>
            </a:r>
            <a:r>
              <a:rPr lang="el-GR" sz="2400" dirty="0">
                <a:cs typeface="Calibri" panose="020F0502020204030204" pitchFamily="34" charset="0"/>
              </a:rPr>
              <a:t> και οικονομική αβεβαιότητα → αρνητικά ισοζύγια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cs typeface="Calibri" panose="020F0502020204030204" pitchFamily="34" charset="0"/>
              </a:rPr>
              <a:t>2020 (πανδημία): </a:t>
            </a:r>
            <a:r>
              <a:rPr lang="el-GR" sz="2400" dirty="0">
                <a:cs typeface="Calibri" panose="020F0502020204030204" pitchFamily="34" charset="0"/>
              </a:rPr>
              <a:t>Ανάσχεση εγγραφών + τεχνητή συμπίεση διαγραφών λόγω έκτακτων ρυθμίσεων αναστολής (αύξηση των </a:t>
            </a:r>
            <a:r>
              <a:rPr lang="en-US" sz="2400" dirty="0">
                <a:cs typeface="Calibri" panose="020F0502020204030204" pitchFamily="34" charset="0"/>
              </a:rPr>
              <a:t>e-shops)</a:t>
            </a:r>
            <a:endParaRPr lang="el-GR" sz="2400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cs typeface="Calibri" panose="020F0502020204030204" pitchFamily="34" charset="0"/>
              </a:rPr>
              <a:t>2021–2025</a:t>
            </a:r>
            <a:r>
              <a:rPr lang="el-GR" sz="2400" dirty="0">
                <a:cs typeface="Calibri" panose="020F0502020204030204" pitchFamily="34" charset="0"/>
              </a:rPr>
              <a:t>: Ταμείο Ανάκαμψης, ΕΣΠΑ 2021–2027, LEADER, Αναπτυξιακός νόμος → ενίσχυση νέων επενδύσεων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cs typeface="Calibri" panose="020F0502020204030204" pitchFamily="34" charset="0"/>
              </a:rPr>
              <a:t>Τουρισμός</a:t>
            </a:r>
            <a:r>
              <a:rPr lang="el-GR" sz="2400" dirty="0">
                <a:cs typeface="Calibri" panose="020F0502020204030204" pitchFamily="34" charset="0"/>
              </a:rPr>
              <a:t>: Ισχυρή ανάκαμψη Κρήτης → έκρηξη εγγραφών σε φιλοξενία, εστίαση, υπηρεσίες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cs typeface="Calibri" panose="020F0502020204030204" pitchFamily="34" charset="0"/>
              </a:rPr>
              <a:t>e-ΓΕΜΗ</a:t>
            </a:r>
            <a:r>
              <a:rPr lang="el-GR" sz="2400" dirty="0">
                <a:cs typeface="Calibri" panose="020F0502020204030204" pitchFamily="34" charset="0"/>
              </a:rPr>
              <a:t>: </a:t>
            </a:r>
            <a:r>
              <a:rPr lang="el-GR" sz="2400" dirty="0" err="1">
                <a:cs typeface="Calibri" panose="020F0502020204030204" pitchFamily="34" charset="0"/>
              </a:rPr>
              <a:t>Ψηφιοποίηση</a:t>
            </a:r>
            <a:r>
              <a:rPr lang="el-GR" sz="2400" dirty="0">
                <a:cs typeface="Calibri" panose="020F0502020204030204" pitchFamily="34" charset="0"/>
              </a:rPr>
              <a:t> διαδικασιών → μείωση κόστους και χρόνου ίδρυσης → διεύρυνση επιχειρηματικής πρόσβασης</a:t>
            </a:r>
          </a:p>
        </p:txBody>
      </p:sp>
    </p:spTree>
    <p:extLst>
      <p:ext uri="{BB962C8B-B14F-4D97-AF65-F5344CB8AC3E}">
        <p14:creationId xmlns:p14="http://schemas.microsoft.com/office/powerpoint/2010/main" val="25459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6B30A-37AF-6F50-9B55-76F4BFF71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042971-5F67-BB66-CDAB-9874C61F8A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608" y="406441"/>
            <a:ext cx="11573197" cy="724247"/>
          </a:xfrm>
        </p:spPr>
        <p:txBody>
          <a:bodyPr/>
          <a:lstStyle/>
          <a:p>
            <a:r>
              <a:rPr lang="el-GR" sz="3600" b="1" dirty="0">
                <a:solidFill>
                  <a:schemeClr val="bg1"/>
                </a:solidFill>
              </a:rPr>
              <a:t>Δομικές αλλαγές: Εξέλιξη ανά νομική μορφή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48" name="Ομάδα 47">
            <a:extLst>
              <a:ext uri="{FF2B5EF4-FFF2-40B4-BE49-F238E27FC236}">
                <a16:creationId xmlns:a16="http://schemas.microsoft.com/office/drawing/2014/main" id="{793213E3-BB54-2090-A760-88654B369178}"/>
              </a:ext>
            </a:extLst>
          </p:cNvPr>
          <p:cNvGrpSpPr/>
          <p:nvPr/>
        </p:nvGrpSpPr>
        <p:grpSpPr>
          <a:xfrm>
            <a:off x="2142548" y="5598247"/>
            <a:ext cx="9977847" cy="1330171"/>
            <a:chOff x="1300347" y="3316582"/>
            <a:chExt cx="9977847" cy="1330171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AC169CA8-8999-FA4B-62A8-C26C5764CF78}"/>
                </a:ext>
              </a:extLst>
            </p:cNvPr>
            <p:cNvSpPr/>
            <p:nvPr/>
          </p:nvSpPr>
          <p:spPr>
            <a:xfrm>
              <a:off x="1300347" y="3682186"/>
              <a:ext cx="1587556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253A5A20-6BE4-0C6B-20BC-293A8AE86233}"/>
                </a:ext>
              </a:extLst>
            </p:cNvPr>
            <p:cNvSpPr/>
            <p:nvPr/>
          </p:nvSpPr>
          <p:spPr>
            <a:xfrm>
              <a:off x="2707007" y="3682186"/>
              <a:ext cx="1587556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77F3B786-8CF3-AA73-610F-76F5BB681921}"/>
                </a:ext>
              </a:extLst>
            </p:cNvPr>
            <p:cNvSpPr/>
            <p:nvPr/>
          </p:nvSpPr>
          <p:spPr>
            <a:xfrm>
              <a:off x="4113666" y="3682186"/>
              <a:ext cx="1587556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AE7BB631-DA97-D81A-E8E0-C3DE5408769F}"/>
                </a:ext>
              </a:extLst>
            </p:cNvPr>
            <p:cNvSpPr/>
            <p:nvPr/>
          </p:nvSpPr>
          <p:spPr>
            <a:xfrm>
              <a:off x="5520326" y="3682186"/>
              <a:ext cx="1587556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0427D27E-02A6-0B4D-9030-EF10E7B5A825}"/>
                </a:ext>
              </a:extLst>
            </p:cNvPr>
            <p:cNvSpPr/>
            <p:nvPr/>
          </p:nvSpPr>
          <p:spPr>
            <a:xfrm>
              <a:off x="6926986" y="3682186"/>
              <a:ext cx="1587556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EBA03851-28B5-DDAF-AE01-6E3E474801EF}"/>
                </a:ext>
              </a:extLst>
            </p:cNvPr>
            <p:cNvSpPr/>
            <p:nvPr/>
          </p:nvSpPr>
          <p:spPr>
            <a:xfrm>
              <a:off x="8319620" y="3682186"/>
              <a:ext cx="1587556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C1FD98-D55C-CC84-3C3F-CCD66F9B188E}"/>
                </a:ext>
              </a:extLst>
            </p:cNvPr>
            <p:cNvSpPr txBox="1"/>
            <p:nvPr/>
          </p:nvSpPr>
          <p:spPr>
            <a:xfrm>
              <a:off x="154815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58AFCC-A577-B731-CF02-61DB430B2759}"/>
                </a:ext>
              </a:extLst>
            </p:cNvPr>
            <p:cNvSpPr txBox="1"/>
            <p:nvPr/>
          </p:nvSpPr>
          <p:spPr>
            <a:xfrm>
              <a:off x="2958054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4CE607-FBC5-908B-6281-03F5C8F4CED8}"/>
                </a:ext>
              </a:extLst>
            </p:cNvPr>
            <p:cNvSpPr txBox="1"/>
            <p:nvPr/>
          </p:nvSpPr>
          <p:spPr>
            <a:xfrm>
              <a:off x="436794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A18951-EDA2-8E3B-B9F0-6FB898C40AB8}"/>
                </a:ext>
              </a:extLst>
            </p:cNvPr>
            <p:cNvSpPr txBox="1"/>
            <p:nvPr/>
          </p:nvSpPr>
          <p:spPr>
            <a:xfrm>
              <a:off x="5777844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2021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4B7CC5-1941-2731-A48C-0224F8ACBD42}"/>
                </a:ext>
              </a:extLst>
            </p:cNvPr>
            <p:cNvSpPr txBox="1"/>
            <p:nvPr/>
          </p:nvSpPr>
          <p:spPr>
            <a:xfrm>
              <a:off x="718773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2022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E91BD7-5338-65E6-2BF0-665226627555}"/>
                </a:ext>
              </a:extLst>
            </p:cNvPr>
            <p:cNvSpPr txBox="1"/>
            <p:nvPr/>
          </p:nvSpPr>
          <p:spPr>
            <a:xfrm>
              <a:off x="8597632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2023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" name="Ομάδα 6">
              <a:extLst>
                <a:ext uri="{FF2B5EF4-FFF2-40B4-BE49-F238E27FC236}">
                  <a16:creationId xmlns:a16="http://schemas.microsoft.com/office/drawing/2014/main" id="{B70A8EC8-773A-1B1E-7A57-B4260AF589FF}"/>
                </a:ext>
              </a:extLst>
            </p:cNvPr>
            <p:cNvGrpSpPr/>
            <p:nvPr/>
          </p:nvGrpSpPr>
          <p:grpSpPr>
            <a:xfrm>
              <a:off x="9967035" y="3316582"/>
              <a:ext cx="1311159" cy="1330171"/>
              <a:chOff x="11125200" y="723900"/>
              <a:chExt cx="2743200" cy="2743200"/>
            </a:xfrm>
          </p:grpSpPr>
          <p:pic>
            <p:nvPicPr>
              <p:cNvPr id="10" name="Picture 1">
                <a:extLst>
                  <a:ext uri="{FF2B5EF4-FFF2-40B4-BE49-F238E27FC236}">
                    <a16:creationId xmlns:a16="http://schemas.microsoft.com/office/drawing/2014/main" id="{BF555156-6E4E-5AA9-406F-8BE4B471A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5200" y="723900"/>
                <a:ext cx="2743200" cy="2743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Picture 1">
                <a:extLst>
                  <a:ext uri="{FF2B5EF4-FFF2-40B4-BE49-F238E27FC236}">
                    <a16:creationId xmlns:a16="http://schemas.microsoft.com/office/drawing/2014/main" id="{5D289FB1-BBCF-354E-3C3C-345F0ED74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78" t="22223" r="25000" b="30556"/>
              <a:stretch/>
            </p:blipFill>
            <p:spPr bwMode="auto">
              <a:xfrm>
                <a:off x="11887200" y="1333500"/>
                <a:ext cx="1295400" cy="1295400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193EEAB-194A-C28B-734F-C1438AF1FE75}"/>
              </a:ext>
            </a:extLst>
          </p:cNvPr>
          <p:cNvSpPr txBox="1"/>
          <p:nvPr/>
        </p:nvSpPr>
        <p:spPr>
          <a:xfrm>
            <a:off x="71605" y="1335948"/>
            <a:ext cx="12120395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b="1" dirty="0"/>
              <a:t>Ατομικές:</a:t>
            </a:r>
            <a:r>
              <a:rPr lang="el-GR" sz="2000" dirty="0"/>
              <a:t> Πολυπληθέστερη κατηγορία (11.443 εγγραφές, 62,9% του συνόλου) — αλλά μερίδιο από 70,8% → 48,8% (−22 μονάδες)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b="1" dirty="0"/>
              <a:t>ΙΚΕ:</a:t>
            </a:r>
            <a:r>
              <a:rPr lang="el-GR" sz="2000" dirty="0"/>
              <a:t> Η άνοδος της δεκαετίας — από 101 (2015) → 506 εγγραφές (2025), πενταπλασιασμός. Καθαρό ισοζύγιο δεκαετίας: </a:t>
            </a:r>
            <a:r>
              <a:rPr lang="el-GR" sz="2000" b="1" dirty="0"/>
              <a:t>+3.474</a:t>
            </a:r>
            <a:r>
              <a:rPr lang="el-GR" sz="2000" dirty="0"/>
              <a:t> (υψηλότερο όλων)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b="1" dirty="0"/>
              <a:t>ΕΕ:</a:t>
            </a:r>
            <a:r>
              <a:rPr lang="el-GR" sz="2000" dirty="0"/>
              <a:t> Η έκπληξη — από 39 (2015) → 541 (2025), </a:t>
            </a:r>
            <a:r>
              <a:rPr lang="el-GR" sz="2000" b="1" dirty="0"/>
              <a:t>αύξηση ×14</a:t>
            </a:r>
            <a:r>
              <a:rPr lang="el-GR" sz="2000" dirty="0"/>
              <a:t>. Το 2025 ξεπερνά για 1η φορά την ΙΚΕ σε εγγραφές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b="1" dirty="0"/>
              <a:t>ΟΕ:</a:t>
            </a:r>
            <a:r>
              <a:rPr lang="el-GR" sz="2000" dirty="0"/>
              <a:t> Αυξανόμενες εγγραφές αλλά παράλληλα υψηλές διαγραφές → λειτουργεί ως μεταβατική μορφή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b="1" dirty="0"/>
              <a:t>ΑΕ:</a:t>
            </a:r>
            <a:r>
              <a:rPr lang="el-GR" sz="2000" dirty="0"/>
              <a:t> Σταθερή παρουσία με απότομη επιτάχυνση το 2025 (174 εγγραφές, υπερδιπλάσιες κάθε προηγούμενου έτους)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b="1" dirty="0"/>
              <a:t>ΕΠΕ:</a:t>
            </a:r>
            <a:r>
              <a:rPr lang="el-GR" sz="2000" dirty="0"/>
              <a:t> Δομική συρρίκνωση — άμεσα υποκατεστημένη από την ΙΚΕ (από 2,1% → 0,7% μερίδιο)</a:t>
            </a:r>
            <a:endParaRPr lang="el-GR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23D27-6E2C-FF8B-CF9A-6EE3008B2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AE7CA-D53E-0B44-C51A-FD817FC71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608" y="406441"/>
            <a:ext cx="11573197" cy="724247"/>
          </a:xfrm>
        </p:spPr>
        <p:txBody>
          <a:bodyPr/>
          <a:lstStyle/>
          <a:p>
            <a:r>
              <a:rPr lang="el-GR" sz="3600" b="1" dirty="0">
                <a:solidFill>
                  <a:schemeClr val="bg1"/>
                </a:solidFill>
              </a:rPr>
              <a:t>Δομικές αλλαγές: Εξέλιξη ανά νομική μορφή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098" name="Εικόνα 1">
            <a:extLst>
              <a:ext uri="{FF2B5EF4-FFF2-40B4-BE49-F238E27FC236}">
                <a16:creationId xmlns:a16="http://schemas.microsoft.com/office/drawing/2014/main" id="{6E839F04-39B5-2F2A-039B-3FB7A4EBF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" b="2271"/>
          <a:stretch>
            <a:fillRect/>
          </a:stretch>
        </p:blipFill>
        <p:spPr bwMode="auto">
          <a:xfrm>
            <a:off x="6419273" y="1506095"/>
            <a:ext cx="5519341" cy="470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Εικόνα 1">
            <a:extLst>
              <a:ext uri="{FF2B5EF4-FFF2-40B4-BE49-F238E27FC236}">
                <a16:creationId xmlns:a16="http://schemas.microsoft.com/office/drawing/2014/main" id="{18E01B70-B19B-DD97-9013-5D1B8A22D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" b="6286"/>
          <a:stretch>
            <a:fillRect/>
          </a:stretch>
        </p:blipFill>
        <p:spPr bwMode="auto">
          <a:xfrm>
            <a:off x="105880" y="1427184"/>
            <a:ext cx="5990120" cy="470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996AE-1DCD-9655-18C8-DF7BE8CCC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BADA36-43B9-36DA-FF34-95C6C6C7B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608" y="406441"/>
            <a:ext cx="11573197" cy="724247"/>
          </a:xfrm>
        </p:spPr>
        <p:txBody>
          <a:bodyPr/>
          <a:lstStyle/>
          <a:p>
            <a:r>
              <a:rPr lang="el-GR" sz="3600" b="1" dirty="0">
                <a:solidFill>
                  <a:schemeClr val="bg1"/>
                </a:solidFill>
              </a:rPr>
              <a:t>Συμπεράσματα &amp; Προοπτικές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48" name="Ομάδα 47">
            <a:extLst>
              <a:ext uri="{FF2B5EF4-FFF2-40B4-BE49-F238E27FC236}">
                <a16:creationId xmlns:a16="http://schemas.microsoft.com/office/drawing/2014/main" id="{8FE64633-2E34-71C5-5678-391DE7AFEB1D}"/>
              </a:ext>
            </a:extLst>
          </p:cNvPr>
          <p:cNvGrpSpPr/>
          <p:nvPr/>
        </p:nvGrpSpPr>
        <p:grpSpPr>
          <a:xfrm>
            <a:off x="2142548" y="5598247"/>
            <a:ext cx="9977847" cy="1330171"/>
            <a:chOff x="1300347" y="3316582"/>
            <a:chExt cx="9977847" cy="1330171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8755FA90-6019-FD48-FE32-EA5CB3119D9A}"/>
                </a:ext>
              </a:extLst>
            </p:cNvPr>
            <p:cNvSpPr/>
            <p:nvPr/>
          </p:nvSpPr>
          <p:spPr>
            <a:xfrm>
              <a:off x="1300347" y="3682186"/>
              <a:ext cx="1587556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489B8887-5523-E23F-4197-C5EB2C448B12}"/>
                </a:ext>
              </a:extLst>
            </p:cNvPr>
            <p:cNvSpPr/>
            <p:nvPr/>
          </p:nvSpPr>
          <p:spPr>
            <a:xfrm>
              <a:off x="2707007" y="3682186"/>
              <a:ext cx="1587556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A52BFB04-EFDB-F26B-1583-F52FACD4B44C}"/>
                </a:ext>
              </a:extLst>
            </p:cNvPr>
            <p:cNvSpPr/>
            <p:nvPr/>
          </p:nvSpPr>
          <p:spPr>
            <a:xfrm>
              <a:off x="4113666" y="3682186"/>
              <a:ext cx="1587556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5D813876-8034-0416-5287-E0D57CBE3884}"/>
                </a:ext>
              </a:extLst>
            </p:cNvPr>
            <p:cNvSpPr/>
            <p:nvPr/>
          </p:nvSpPr>
          <p:spPr>
            <a:xfrm>
              <a:off x="5520326" y="3682186"/>
              <a:ext cx="1587556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BFFD35F0-7B62-FF21-10D8-0F27FD1A1080}"/>
                </a:ext>
              </a:extLst>
            </p:cNvPr>
            <p:cNvSpPr/>
            <p:nvPr/>
          </p:nvSpPr>
          <p:spPr>
            <a:xfrm>
              <a:off x="6926986" y="3682186"/>
              <a:ext cx="1587556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2D9EA4E1-3A04-DF71-307D-4E0DC05F7A96}"/>
                </a:ext>
              </a:extLst>
            </p:cNvPr>
            <p:cNvSpPr/>
            <p:nvPr/>
          </p:nvSpPr>
          <p:spPr>
            <a:xfrm>
              <a:off x="8319620" y="3682186"/>
              <a:ext cx="1587556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DE6FB0-914E-25FA-99F9-1BD65FE0940A}"/>
                </a:ext>
              </a:extLst>
            </p:cNvPr>
            <p:cNvSpPr txBox="1"/>
            <p:nvPr/>
          </p:nvSpPr>
          <p:spPr>
            <a:xfrm>
              <a:off x="154815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FD1E19-C1BA-0955-4214-0C085B1E50D8}"/>
                </a:ext>
              </a:extLst>
            </p:cNvPr>
            <p:cNvSpPr txBox="1"/>
            <p:nvPr/>
          </p:nvSpPr>
          <p:spPr>
            <a:xfrm>
              <a:off x="2958054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984F97-3602-1833-E7E9-F2715EB6B77F}"/>
                </a:ext>
              </a:extLst>
            </p:cNvPr>
            <p:cNvSpPr txBox="1"/>
            <p:nvPr/>
          </p:nvSpPr>
          <p:spPr>
            <a:xfrm>
              <a:off x="436794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AF8766-47FE-F355-2A43-020E679A5795}"/>
                </a:ext>
              </a:extLst>
            </p:cNvPr>
            <p:cNvSpPr txBox="1"/>
            <p:nvPr/>
          </p:nvSpPr>
          <p:spPr>
            <a:xfrm>
              <a:off x="5777844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2021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75BE3F8-CEC9-9CCA-5D8F-2DD191B32513}"/>
                </a:ext>
              </a:extLst>
            </p:cNvPr>
            <p:cNvSpPr txBox="1"/>
            <p:nvPr/>
          </p:nvSpPr>
          <p:spPr>
            <a:xfrm>
              <a:off x="7187739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2022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BC72B6-545A-0EFF-029E-59682666E718}"/>
                </a:ext>
              </a:extLst>
            </p:cNvPr>
            <p:cNvSpPr txBox="1"/>
            <p:nvPr/>
          </p:nvSpPr>
          <p:spPr>
            <a:xfrm>
              <a:off x="8597632" y="3754991"/>
              <a:ext cx="120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2023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" name="Ομάδα 6">
              <a:extLst>
                <a:ext uri="{FF2B5EF4-FFF2-40B4-BE49-F238E27FC236}">
                  <a16:creationId xmlns:a16="http://schemas.microsoft.com/office/drawing/2014/main" id="{B4B99E5B-880A-CEFB-4716-0D45CA7AEE9E}"/>
                </a:ext>
              </a:extLst>
            </p:cNvPr>
            <p:cNvGrpSpPr/>
            <p:nvPr/>
          </p:nvGrpSpPr>
          <p:grpSpPr>
            <a:xfrm>
              <a:off x="9967035" y="3316582"/>
              <a:ext cx="1311159" cy="1330171"/>
              <a:chOff x="11125200" y="723900"/>
              <a:chExt cx="2743200" cy="2743200"/>
            </a:xfrm>
          </p:grpSpPr>
          <p:pic>
            <p:nvPicPr>
              <p:cNvPr id="10" name="Picture 1">
                <a:extLst>
                  <a:ext uri="{FF2B5EF4-FFF2-40B4-BE49-F238E27FC236}">
                    <a16:creationId xmlns:a16="http://schemas.microsoft.com/office/drawing/2014/main" id="{A3CFD0ED-4970-FBEC-E84A-E6B856231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5200" y="723900"/>
                <a:ext cx="2743200" cy="2743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Picture 1">
                <a:extLst>
                  <a:ext uri="{FF2B5EF4-FFF2-40B4-BE49-F238E27FC236}">
                    <a16:creationId xmlns:a16="http://schemas.microsoft.com/office/drawing/2014/main" id="{AE695078-533A-F300-F075-CD9A64BA1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78" t="22223" r="25000" b="30556"/>
              <a:stretch/>
            </p:blipFill>
            <p:spPr bwMode="auto">
              <a:xfrm>
                <a:off x="11887200" y="1333500"/>
                <a:ext cx="1295400" cy="1295400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77AA3B9-58DD-93C2-034F-F2575E98CB36}"/>
              </a:ext>
            </a:extLst>
          </p:cNvPr>
          <p:cNvSpPr txBox="1"/>
          <p:nvPr/>
        </p:nvSpPr>
        <p:spPr>
          <a:xfrm>
            <a:off x="71605" y="1335948"/>
            <a:ext cx="12120395" cy="514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Η επιχειρηματική κινητικότητα βρίσκεται σε </a:t>
            </a:r>
            <a:r>
              <a:rPr lang="el-GR" sz="2400" b="1" dirty="0"/>
              <a:t>ιστορικά υψηλά </a:t>
            </a:r>
            <a:r>
              <a:rPr lang="el-GR" sz="2400" dirty="0"/>
              <a:t>— χωρίς ενδείξεις επιβράδυνσης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Καταγράφεται </a:t>
            </a:r>
            <a:r>
              <a:rPr lang="el-GR" sz="2400" b="1" dirty="0"/>
              <a:t>ποιοτική ωρίμανση</a:t>
            </a:r>
            <a:r>
              <a:rPr lang="el-GR" sz="2400" dirty="0"/>
              <a:t>: στροφή από Ατομικές σε ΙΚΕ/ΕΕ — μορφές με περιορισμένη ευθύνη και αναπτυξιακές δυνατότητες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Τάσεις προς παρακολούθηση: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Υψηλές διαγραφές Ατομικών (υψηλή «κυκλοφορία» μικρών επιχειρήσεων)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Βιωσιμότητα νέων ΕΕ που εγγράφηκαν απότομα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Πορεία Ενεργειακών Κοινοτήτων ως αναδυόμενης μορφής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Το Επιμελητήριο καλείται να διαχειριστεί </a:t>
            </a:r>
            <a:r>
              <a:rPr lang="el-GR" sz="2400" dirty="0" err="1"/>
              <a:t>διευρυνόμενο</a:t>
            </a:r>
            <a:r>
              <a:rPr lang="el-GR" sz="2400" dirty="0"/>
              <a:t> μητρώο με αυξημένες </a:t>
            </a:r>
            <a:r>
              <a:rPr lang="el-GR" sz="2400" b="1" dirty="0"/>
              <a:t>απαιτήσεις υποστήριξης</a:t>
            </a:r>
            <a:endParaRPr lang="el-GR" sz="24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4956676"/>
            <a:ext cx="12191999" cy="1606310"/>
            <a:chOff x="1" y="4959383"/>
            <a:chExt cx="12191999" cy="16063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6000" b="1" dirty="0">
                  <a:solidFill>
                    <a:schemeClr val="bg1"/>
                  </a:solidFill>
                  <a:cs typeface="Arial" pitchFamily="34" charset="0"/>
                </a:rPr>
                <a:t>ΕΥΧΑΡΙΣΤΩ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611393"/>
              <a:ext cx="12191852" cy="954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l-GR" altLang="ko-KR" sz="1867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l-GR" altLang="ko-KR" sz="1867" dirty="0" err="1">
                  <a:solidFill>
                    <a:schemeClr val="bg1"/>
                  </a:solidFill>
                  <a:cs typeface="Arial" pitchFamily="34" charset="0"/>
                </a:rPr>
                <a:t>Καραπιδάκης</a:t>
              </a:r>
              <a:r>
                <a:rPr lang="el-GR" altLang="ko-KR" sz="1867" dirty="0">
                  <a:solidFill>
                    <a:schemeClr val="bg1"/>
                  </a:solidFill>
                  <a:cs typeface="Arial" pitchFamily="34" charset="0"/>
                </a:rPr>
                <a:t> Γιώργος </a:t>
              </a:r>
            </a:p>
            <a:p>
              <a:pPr algn="ctr"/>
              <a:r>
                <a:rPr lang="el-GR" altLang="ko-KR" sz="1867" dirty="0">
                  <a:solidFill>
                    <a:schemeClr val="bg1"/>
                  </a:solidFill>
                  <a:cs typeface="Arial" pitchFamily="34" charset="0"/>
                </a:rPr>
                <a:t>Τεχνικός Σύμβουλος Επιμελητηρίου Ηρακλείου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17437</TotalTime>
  <Words>659</Words>
  <Application>Microsoft Office PowerPoint</Application>
  <PresentationFormat>Ευρεία οθόνη</PresentationFormat>
  <Paragraphs>69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Arial</vt:lpstr>
      <vt:lpstr>Calibri</vt:lpstr>
      <vt:lpstr>Wingdings</vt:lpstr>
      <vt:lpstr>Wingdings 3</vt:lpstr>
      <vt:lpstr>Cover and End Slide Master</vt:lpstr>
      <vt:lpstr>Contents Slide Master</vt:lpstr>
      <vt:lpstr>Section Break Slide Master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George Karapidakis</cp:lastModifiedBy>
  <cp:revision>102</cp:revision>
  <dcterms:created xsi:type="dcterms:W3CDTF">2020-01-20T05:08:25Z</dcterms:created>
  <dcterms:modified xsi:type="dcterms:W3CDTF">2026-07-07T04:13:44Z</dcterms:modified>
</cp:coreProperties>
</file>